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sldIdLst>
    <p:sldId id="256" r:id="rId2"/>
    <p:sldId id="274" r:id="rId3"/>
    <p:sldId id="275" r:id="rId4"/>
    <p:sldId id="279" r:id="rId5"/>
    <p:sldId id="276" r:id="rId6"/>
    <p:sldId id="286" r:id="rId7"/>
    <p:sldId id="289" r:id="rId8"/>
    <p:sldId id="288" r:id="rId9"/>
    <p:sldId id="287" r:id="rId10"/>
    <p:sldId id="280" r:id="rId11"/>
    <p:sldId id="281" r:id="rId12"/>
    <p:sldId id="290" r:id="rId13"/>
    <p:sldId id="285" r:id="rId14"/>
    <p:sldId id="282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2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6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641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31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65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830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684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679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2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37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6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78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0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6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7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3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0112-E431-42B4-AACB-0CAE7B3BE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Credit Default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92624-830C-443B-9993-21669E1611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Ming Wang</a:t>
            </a:r>
          </a:p>
          <a:p>
            <a:r>
              <a:rPr lang="en-US" sz="1600" dirty="0"/>
              <a:t>Data Science Enthusiast</a:t>
            </a:r>
          </a:p>
          <a:p>
            <a:r>
              <a:rPr lang="en-US" sz="1600" dirty="0"/>
              <a:t> Ph.D. of Mathematics</a:t>
            </a:r>
          </a:p>
        </p:txBody>
      </p:sp>
    </p:spTree>
    <p:extLst>
      <p:ext uri="{BB962C8B-B14F-4D97-AF65-F5344CB8AC3E}">
        <p14:creationId xmlns:p14="http://schemas.microsoft.com/office/powerpoint/2010/main" val="121744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605614"/>
            <a:ext cx="10981764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 sampling and predictive probability calibration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65964-C23E-6A49-A94C-057B8B79B99A}"/>
              </a:ext>
            </a:extLst>
          </p:cNvPr>
          <p:cNvSpPr txBox="1"/>
          <p:nvPr/>
        </p:nvSpPr>
        <p:spPr>
          <a:xfrm>
            <a:off x="7570217" y="2419023"/>
            <a:ext cx="382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Reliability curve is closer to </a:t>
            </a:r>
          </a:p>
          <a:p>
            <a:r>
              <a:rPr lang="en-US" b="1" dirty="0">
                <a:solidFill>
                  <a:srgbClr val="00B050"/>
                </a:solidFill>
              </a:rPr>
              <a:t>y =x line after calibration, which</a:t>
            </a:r>
          </a:p>
          <a:p>
            <a:r>
              <a:rPr lang="en-US" b="1" dirty="0">
                <a:solidFill>
                  <a:srgbClr val="00B050"/>
                </a:solidFill>
              </a:rPr>
              <a:t>demonstrates the effectiveness of the</a:t>
            </a:r>
          </a:p>
          <a:p>
            <a:r>
              <a:rPr lang="en-US" b="1" dirty="0">
                <a:solidFill>
                  <a:srgbClr val="00B050"/>
                </a:solidFill>
              </a:rPr>
              <a:t>calibration</a:t>
            </a:r>
          </a:p>
        </p:txBody>
      </p:sp>
      <p:pic>
        <p:nvPicPr>
          <p:cNvPr id="10" name="Content Placeholder 9" descr="A picture containing text, map, photo, different&#10;&#10;Description automatically generated">
            <a:extLst>
              <a:ext uri="{FF2B5EF4-FFF2-40B4-BE49-F238E27FC236}">
                <a16:creationId xmlns:a16="http://schemas.microsoft.com/office/drawing/2014/main" id="{9C46F52E-410E-9445-87D8-6C529590BE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33830" y="1315092"/>
            <a:ext cx="6536387" cy="4608521"/>
          </a:xfrm>
        </p:spPr>
      </p:pic>
    </p:spTree>
    <p:extLst>
      <p:ext uri="{BB962C8B-B14F-4D97-AF65-F5344CB8AC3E}">
        <p14:creationId xmlns:p14="http://schemas.microsoft.com/office/powerpoint/2010/main" val="197801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605614"/>
            <a:ext cx="10981764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Bayesian Optimization for hyperparameters tuning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6A73B0-BE70-E845-9125-83D0E24963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39932" y="1344613"/>
            <a:ext cx="9112136" cy="4867275"/>
          </a:xfrm>
        </p:spPr>
      </p:pic>
    </p:spTree>
    <p:extLst>
      <p:ext uri="{BB962C8B-B14F-4D97-AF65-F5344CB8AC3E}">
        <p14:creationId xmlns:p14="http://schemas.microsoft.com/office/powerpoint/2010/main" val="79683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605614"/>
            <a:ext cx="10981764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Bayesian Optimization for hyperparameters tuning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606A0E-3EE9-2D43-9A9B-D0544E2DB44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57302" y="1138517"/>
            <a:ext cx="7073768" cy="505269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4D677F-D14F-2243-BB70-511EF7C53E2D}"/>
              </a:ext>
            </a:extLst>
          </p:cNvPr>
          <p:cNvSpPr/>
          <p:nvPr/>
        </p:nvSpPr>
        <p:spPr>
          <a:xfrm>
            <a:off x="7003273" y="5883054"/>
            <a:ext cx="4570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fmfn</a:t>
            </a:r>
            <a:r>
              <a:rPr lang="en-US" dirty="0"/>
              <a:t>/</a:t>
            </a:r>
            <a:r>
              <a:rPr lang="en-US" dirty="0" err="1"/>
              <a:t>BayesianOptimization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8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713194"/>
            <a:ext cx="10981764" cy="819774"/>
          </a:xfrm>
        </p:spPr>
        <p:txBody>
          <a:bodyPr>
            <a:normAutofit fontScale="90000"/>
          </a:bodyPr>
          <a:lstStyle/>
          <a:p>
            <a:r>
              <a:rPr lang="en-US" dirty="0"/>
              <a:t>Sort smoothing measurement for the predictive accuracy of probability 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8390F0-371F-B54B-987A-692547C91A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07771" y="2871040"/>
            <a:ext cx="5136355" cy="3424237"/>
          </a:xfr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03CF7BF5-2157-6A4B-B14C-A6A81A6FD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78" b="7667"/>
          <a:stretch/>
        </p:blipFill>
        <p:spPr>
          <a:xfrm>
            <a:off x="3890456" y="1667422"/>
            <a:ext cx="5352455" cy="10691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C5BD8E-B8C0-DA4C-A456-224C78490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7"/>
          <a:stretch/>
        </p:blipFill>
        <p:spPr>
          <a:xfrm>
            <a:off x="6248857" y="3987290"/>
            <a:ext cx="5378233" cy="1837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1F9C2-76BE-4A43-B4A0-89F50F813DB8}"/>
              </a:ext>
            </a:extLst>
          </p:cNvPr>
          <p:cNvSpPr txBox="1"/>
          <p:nvPr/>
        </p:nvSpPr>
        <p:spPr>
          <a:xfrm>
            <a:off x="9238661" y="191772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FEE16-DCBB-A740-A17E-B197F65796EB}"/>
              </a:ext>
            </a:extLst>
          </p:cNvPr>
          <p:cNvSpPr txBox="1"/>
          <p:nvPr/>
        </p:nvSpPr>
        <p:spPr>
          <a:xfrm>
            <a:off x="807771" y="2367254"/>
            <a:ext cx="3038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Estimate the real probability: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A8C56-FD35-2248-9640-1D91F043D9ED}"/>
              </a:ext>
            </a:extLst>
          </p:cNvPr>
          <p:cNvSpPr txBox="1"/>
          <p:nvPr/>
        </p:nvSpPr>
        <p:spPr>
          <a:xfrm>
            <a:off x="6483475" y="3617958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Plot the figure (shown next slides)</a:t>
            </a:r>
          </a:p>
        </p:txBody>
      </p:sp>
    </p:spTree>
    <p:extLst>
      <p:ext uri="{BB962C8B-B14F-4D97-AF65-F5344CB8AC3E}">
        <p14:creationId xmlns:p14="http://schemas.microsoft.com/office/powerpoint/2010/main" val="2500477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713194"/>
            <a:ext cx="10981764" cy="819774"/>
          </a:xfrm>
        </p:spPr>
        <p:txBody>
          <a:bodyPr>
            <a:normAutofit fontScale="90000"/>
          </a:bodyPr>
          <a:lstStyle/>
          <a:p>
            <a:r>
              <a:rPr lang="en-US" dirty="0"/>
              <a:t>Sort smoothing measurement for the predictive accuracy of probability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FDFECF-D74A-404B-A33B-602479B38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7689" y="1734731"/>
            <a:ext cx="8820150" cy="44100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389121-1C60-0541-8ED6-4536635C46F2}"/>
              </a:ext>
            </a:extLst>
          </p:cNvPr>
          <p:cNvSpPr txBox="1"/>
          <p:nvPr/>
        </p:nvSpPr>
        <p:spPr>
          <a:xfrm>
            <a:off x="9334824" y="2277320"/>
            <a:ext cx="2133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The R2 score with </a:t>
            </a:r>
          </a:p>
          <a:p>
            <a:r>
              <a:rPr lang="en-US" b="1" dirty="0">
                <a:solidFill>
                  <a:srgbClr val="00B050"/>
                </a:solidFill>
              </a:rPr>
              <a:t>WOE is better than </a:t>
            </a:r>
          </a:p>
          <a:p>
            <a:r>
              <a:rPr lang="en-US" b="1" dirty="0">
                <a:solidFill>
                  <a:srgbClr val="00B050"/>
                </a:solidFill>
              </a:rPr>
              <a:t>without WOE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This measurement</a:t>
            </a:r>
          </a:p>
          <a:p>
            <a:r>
              <a:rPr lang="en-US" b="1" dirty="0">
                <a:solidFill>
                  <a:srgbClr val="00B050"/>
                </a:solidFill>
              </a:rPr>
              <a:t>is reasonable.</a:t>
            </a:r>
          </a:p>
        </p:txBody>
      </p:sp>
    </p:spTree>
    <p:extLst>
      <p:ext uri="{BB962C8B-B14F-4D97-AF65-F5344CB8AC3E}">
        <p14:creationId xmlns:p14="http://schemas.microsoft.com/office/powerpoint/2010/main" val="73770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05614"/>
            <a:ext cx="9601196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Further improvement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CA6C-9449-4145-B309-3567275F88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344706"/>
            <a:ext cx="10363827" cy="4867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Gain More understanding on the data</a:t>
            </a:r>
          </a:p>
          <a:p>
            <a:r>
              <a:rPr lang="en-US" dirty="0"/>
              <a:t>Feature engineering</a:t>
            </a:r>
          </a:p>
          <a:p>
            <a:pPr marL="884238" indent="-342900">
              <a:buSzPct val="100000"/>
              <a:buFont typeface="Wingdings" pitchFamily="2" charset="2"/>
              <a:buChar char="Ø"/>
            </a:pPr>
            <a:r>
              <a:rPr lang="en-US" dirty="0"/>
              <a:t>Missing value imputation using regression</a:t>
            </a:r>
          </a:p>
          <a:p>
            <a:pPr marL="884238" indent="-342900">
              <a:buSzPct val="100000"/>
              <a:buFont typeface="Wingdings" pitchFamily="2" charset="2"/>
              <a:buChar char="Ø"/>
            </a:pPr>
            <a:r>
              <a:rPr lang="en-US" dirty="0"/>
              <a:t>One hot encoding for the categorial variables</a:t>
            </a:r>
          </a:p>
          <a:p>
            <a:pPr marL="884238" indent="-342900">
              <a:buSzPct val="100000"/>
              <a:buFont typeface="Wingdings" pitchFamily="2" charset="2"/>
              <a:buChar char="Ø"/>
            </a:pPr>
            <a:r>
              <a:rPr lang="en-US" dirty="0"/>
              <a:t>Create categories features based on decision tree</a:t>
            </a:r>
          </a:p>
          <a:p>
            <a:r>
              <a:rPr lang="en-US" dirty="0"/>
              <a:t>Model building</a:t>
            </a:r>
          </a:p>
          <a:p>
            <a:pPr marL="884238" lvl="0" indent="-342900">
              <a:buClr>
                <a:srgbClr val="83992A"/>
              </a:buClr>
              <a:buSzPct val="100000"/>
              <a:buFont typeface="Wingdings" pitchFamily="2" charset="2"/>
              <a:buChar char="Ø"/>
            </a:pPr>
            <a:r>
              <a:rPr lang="en-US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Hyperparameter tuning for neural network </a:t>
            </a:r>
          </a:p>
          <a:p>
            <a:pPr marL="884238" lvl="0" indent="-342900">
              <a:buClr>
                <a:srgbClr val="83992A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Assembling different models</a:t>
            </a:r>
          </a:p>
          <a:p>
            <a:pPr marL="884238" lvl="0" indent="-342900">
              <a:buClr>
                <a:srgbClr val="83992A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Compare Bayesian Optimization with grid search and randomized search</a:t>
            </a:r>
            <a:endParaRPr lang="en-US" dirty="0"/>
          </a:p>
          <a:p>
            <a:r>
              <a:rPr lang="en-US" dirty="0"/>
              <a:t>Model evaluation</a:t>
            </a:r>
          </a:p>
          <a:p>
            <a:pPr marL="884238" lvl="0" indent="-342900">
              <a:buClr>
                <a:srgbClr val="83992A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Other </a:t>
            </a:r>
            <a:r>
              <a:rPr lang="en-US" dirty="0"/>
              <a:t>predictive probability calibration: Platt’s Scaling and Isotonic Regression</a:t>
            </a:r>
          </a:p>
        </p:txBody>
      </p:sp>
    </p:spTree>
    <p:extLst>
      <p:ext uri="{BB962C8B-B14F-4D97-AF65-F5344CB8AC3E}">
        <p14:creationId xmlns:p14="http://schemas.microsoft.com/office/powerpoint/2010/main" val="69814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C70F1-5AC1-40AA-94DA-C06AC5F0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2E8BA-56D3-4BEF-8979-9AF87EB2BE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95401" y="2612256"/>
            <a:ext cx="9601196" cy="3263612"/>
          </a:xfrm>
        </p:spPr>
        <p:txBody>
          <a:bodyPr>
            <a:normAutofit/>
          </a:bodyPr>
          <a:lstStyle/>
          <a:p>
            <a:r>
              <a:rPr lang="en-US" dirty="0"/>
              <a:t>Flow chart of the data challenge </a:t>
            </a:r>
          </a:p>
          <a:p>
            <a:r>
              <a:rPr lang="en-US" dirty="0"/>
              <a:t>Technique points highlight</a:t>
            </a:r>
          </a:p>
          <a:p>
            <a:r>
              <a:rPr lang="en-US" dirty="0"/>
              <a:t>Demonstration effectiveness of the technique points</a:t>
            </a:r>
          </a:p>
          <a:p>
            <a:r>
              <a:rPr lang="en-US" dirty="0"/>
              <a:t>Further improvement thoughts </a:t>
            </a:r>
          </a:p>
        </p:txBody>
      </p:sp>
    </p:spTree>
    <p:extLst>
      <p:ext uri="{BB962C8B-B14F-4D97-AF65-F5344CB8AC3E}">
        <p14:creationId xmlns:p14="http://schemas.microsoft.com/office/powerpoint/2010/main" val="349220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B38F-D74D-294F-AA9D-F87F383A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chart of the data challenge</a:t>
            </a:r>
            <a:br>
              <a:rPr lang="en-US" dirty="0"/>
            </a:br>
            <a:r>
              <a:rPr lang="en-US" sz="2700" dirty="0"/>
              <a:t>(</a:t>
            </a:r>
            <a:r>
              <a:rPr lang="en-US" sz="2700" dirty="0">
                <a:solidFill>
                  <a:srgbClr val="0000FF"/>
                </a:solidFill>
              </a:rPr>
              <a:t>notebook: </a:t>
            </a:r>
            <a:r>
              <a:rPr lang="en-US" sz="2700" dirty="0" err="1">
                <a:solidFill>
                  <a:srgbClr val="0000FF"/>
                </a:solidFill>
              </a:rPr>
              <a:t>Credit_Default_Flow.ipynb</a:t>
            </a:r>
            <a:r>
              <a:rPr lang="en-US" sz="27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3B5F-D464-C64B-AD3C-8F1C5C03C4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 and Visualize the Data to Gain Insights</a:t>
            </a:r>
          </a:p>
          <a:p>
            <a:r>
              <a:rPr lang="en-US" dirty="0"/>
              <a:t>Prepare the Data for Machine Learning Algorithms</a:t>
            </a:r>
          </a:p>
          <a:p>
            <a:r>
              <a:rPr lang="en-US" dirty="0"/>
              <a:t>Explore many different methods</a:t>
            </a:r>
          </a:p>
          <a:p>
            <a:r>
              <a:rPr lang="en-US" dirty="0"/>
              <a:t>Evaluate Model Performance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0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B38F-D74D-294F-AA9D-F87F383A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Highlight of the technique points</a:t>
            </a:r>
            <a:br>
              <a:rPr lang="en-US" dirty="0"/>
            </a:br>
            <a:r>
              <a:rPr lang="en-US" sz="2700" dirty="0">
                <a:solidFill>
                  <a:prstClr val="black">
                    <a:lumMod val="85000"/>
                    <a:lumOff val="15000"/>
                  </a:prstClr>
                </a:solidFill>
              </a:rPr>
              <a:t>(</a:t>
            </a:r>
            <a:r>
              <a:rPr lang="en-US" sz="2700" dirty="0">
                <a:solidFill>
                  <a:srgbClr val="0000FF"/>
                </a:solidFill>
              </a:rPr>
              <a:t>notebook: </a:t>
            </a:r>
            <a:r>
              <a:rPr lang="en-US" sz="2700" dirty="0" err="1">
                <a:solidFill>
                  <a:srgbClr val="0000FF"/>
                </a:solidFill>
              </a:rPr>
              <a:t>Technique_Highlights.ipynb</a:t>
            </a:r>
            <a:r>
              <a:rPr lang="en-US" sz="2700" dirty="0">
                <a:solidFill>
                  <a:prstClr val="black">
                    <a:lumMod val="85000"/>
                    <a:lumOff val="15000"/>
                  </a:prst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3B5F-D464-C64B-AD3C-8F1C5C03C4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transformation with weight of evidence (WOE)</a:t>
            </a:r>
          </a:p>
          <a:p>
            <a:r>
              <a:rPr lang="en-US" dirty="0"/>
              <a:t>Under sampling and predictive probability calibration</a:t>
            </a:r>
          </a:p>
          <a:p>
            <a:r>
              <a:rPr lang="en-US" dirty="0"/>
              <a:t>Bayesian Optimization for hyperparameters tuning</a:t>
            </a:r>
          </a:p>
          <a:p>
            <a:r>
              <a:rPr lang="en-US" dirty="0"/>
              <a:t>Sort smoothing measurement for the predictive accuracy of probability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05614"/>
            <a:ext cx="9601196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transformation with weight of evidence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73DF0C-A238-8A43-AEE6-0B9C9DAA2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3545" r="16135" b="1602"/>
          <a:stretch/>
        </p:blipFill>
        <p:spPr>
          <a:xfrm>
            <a:off x="670704" y="1252896"/>
            <a:ext cx="7187878" cy="49994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0736E-D927-D245-A297-A7F12736EE90}"/>
              </a:ext>
            </a:extLst>
          </p:cNvPr>
          <p:cNvSpPr/>
          <p:nvPr/>
        </p:nvSpPr>
        <p:spPr>
          <a:xfrm>
            <a:off x="8043776" y="1714561"/>
            <a:ext cx="313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https://</a:t>
            </a:r>
            <a:r>
              <a:rPr lang="en-US" dirty="0" err="1">
                <a:solidFill>
                  <a:srgbClr val="00B050"/>
                </a:solidFill>
              </a:rPr>
              <a:t>medium.com</a:t>
            </a:r>
            <a:r>
              <a:rPr lang="en-US" dirty="0">
                <a:solidFill>
                  <a:srgbClr val="00B050"/>
                </a:solidFill>
              </a:rPr>
              <a:t>/@sundarstyles89/weight-of-evidence-and-information-value-using-python-6f05072e83eb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BD4A60-09D0-1843-89DC-9C43B62E0B9A}"/>
              </a:ext>
            </a:extLst>
          </p:cNvPr>
          <p:cNvSpPr txBox="1">
            <a:spLocks noGrp="1"/>
          </p:cNvSpPr>
          <p:nvPr>
            <p:ph sz="quarter" idx="13"/>
          </p:nvPr>
        </p:nvSpPr>
        <p:spPr>
          <a:xfrm>
            <a:off x="8043776" y="1252896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Source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CA0910-DC78-8E48-B231-D59065667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97" b="46160"/>
          <a:stretch/>
        </p:blipFill>
        <p:spPr>
          <a:xfrm>
            <a:off x="7837023" y="3801918"/>
            <a:ext cx="3707423" cy="203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05614"/>
            <a:ext cx="9601196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transformation with weight of evidence 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265800-B85A-9948-8831-97EA2A3255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75078" y="1273215"/>
            <a:ext cx="7745376" cy="4979171"/>
          </a:xfrm>
        </p:spPr>
      </p:pic>
    </p:spTree>
    <p:extLst>
      <p:ext uri="{BB962C8B-B14F-4D97-AF65-F5344CB8AC3E}">
        <p14:creationId xmlns:p14="http://schemas.microsoft.com/office/powerpoint/2010/main" val="149676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05614"/>
            <a:ext cx="9601196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transformation with weight of evidence 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821B63-285D-BE49-B074-22000791A91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6754" r="10944"/>
          <a:stretch/>
        </p:blipFill>
        <p:spPr>
          <a:xfrm>
            <a:off x="660254" y="1477186"/>
            <a:ext cx="5435746" cy="4731535"/>
          </a:xfr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D33D1B1-2605-7245-B47D-F2EDA2A2B83B}"/>
              </a:ext>
            </a:extLst>
          </p:cNvPr>
          <p:cNvSpPr txBox="1">
            <a:spLocks/>
          </p:cNvSpPr>
          <p:nvPr/>
        </p:nvSpPr>
        <p:spPr>
          <a:xfrm>
            <a:off x="3855326" y="1138517"/>
            <a:ext cx="3394263" cy="98180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solidFill>
                  <a:srgbClr val="00B050"/>
                </a:solidFill>
              </a:rPr>
              <a:t>Some important features</a:t>
            </a:r>
          </a:p>
          <a:p>
            <a:pPr marL="0" indent="0">
              <a:buFont typeface="Arial"/>
              <a:buNone/>
            </a:pPr>
            <a:r>
              <a:rPr lang="en-US" b="1" dirty="0">
                <a:solidFill>
                  <a:srgbClr val="00B050"/>
                </a:solidFill>
              </a:rPr>
              <a:t>are similar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D251DE2-4133-F24D-BF7F-0701A6216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66" y="1520851"/>
            <a:ext cx="5707579" cy="47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605614"/>
            <a:ext cx="10981764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 sampling and predictive probability calibration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52D4FE-BB02-3148-A56A-2EF18D4A611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3533" y="1429410"/>
            <a:ext cx="6698989" cy="31615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6D3E1-64F9-6446-AF02-7D15BFCA96FB}"/>
              </a:ext>
            </a:extLst>
          </p:cNvPr>
          <p:cNvSpPr txBox="1"/>
          <p:nvPr/>
        </p:nvSpPr>
        <p:spPr>
          <a:xfrm>
            <a:off x="591671" y="106007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Reference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CFD4D2-5D7C-9A45-9570-87BB920F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35" y="4711040"/>
            <a:ext cx="5651500" cy="1435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D38F71-9865-8E4F-8443-B065DCE500E4}"/>
              </a:ext>
            </a:extLst>
          </p:cNvPr>
          <p:cNvSpPr txBox="1"/>
          <p:nvPr/>
        </p:nvSpPr>
        <p:spPr>
          <a:xfrm>
            <a:off x="7960830" y="3530193"/>
            <a:ext cx="3392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Computing formula:</a:t>
            </a:r>
          </a:p>
          <a:p>
            <a:r>
              <a:rPr lang="en-US" b="1" dirty="0">
                <a:solidFill>
                  <a:srgbClr val="00B050"/>
                </a:solidFill>
              </a:rPr>
              <a:t>P: probability after calibration</a:t>
            </a:r>
          </a:p>
          <a:p>
            <a:r>
              <a:rPr lang="en-US" b="1" dirty="0">
                <a:solidFill>
                  <a:srgbClr val="00B050"/>
                </a:solidFill>
              </a:rPr>
              <a:t>Ps: probability before calibration</a:t>
            </a:r>
          </a:p>
        </p:txBody>
      </p:sp>
    </p:spTree>
    <p:extLst>
      <p:ext uri="{BB962C8B-B14F-4D97-AF65-F5344CB8AC3E}">
        <p14:creationId xmlns:p14="http://schemas.microsoft.com/office/powerpoint/2010/main" val="369737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605614"/>
            <a:ext cx="10981764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 sampling and predictive probability calibration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02DFF-2A07-1543-A26C-3A55DF72EA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7971" y="1385111"/>
            <a:ext cx="9004018" cy="4867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2A0F8-1B83-7245-B192-3A0918A57627}"/>
              </a:ext>
            </a:extLst>
          </p:cNvPr>
          <p:cNvSpPr txBox="1"/>
          <p:nvPr/>
        </p:nvSpPr>
        <p:spPr>
          <a:xfrm>
            <a:off x="5880312" y="5472889"/>
            <a:ext cx="449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Log-loss turns smaller after calibration</a:t>
            </a:r>
          </a:p>
          <a:p>
            <a:r>
              <a:rPr lang="en-US" b="1" dirty="0">
                <a:solidFill>
                  <a:srgbClr val="00B050"/>
                </a:solidFill>
              </a:rPr>
              <a:t>And calibration won’t change roc-</a:t>
            </a:r>
            <a:r>
              <a:rPr lang="en-US" b="1" dirty="0" err="1">
                <a:solidFill>
                  <a:srgbClr val="00B050"/>
                </a:solidFill>
              </a:rPr>
              <a:t>auc</a:t>
            </a:r>
            <a:r>
              <a:rPr lang="en-US" b="1" dirty="0">
                <a:solidFill>
                  <a:srgbClr val="00B050"/>
                </a:solidFill>
              </a:rPr>
              <a:t> score </a:t>
            </a:r>
          </a:p>
        </p:txBody>
      </p:sp>
    </p:spTree>
    <p:extLst>
      <p:ext uri="{BB962C8B-B14F-4D97-AF65-F5344CB8AC3E}">
        <p14:creationId xmlns:p14="http://schemas.microsoft.com/office/powerpoint/2010/main" val="3223107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341</Words>
  <Application>Microsoft Macintosh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Garamond</vt:lpstr>
      <vt:lpstr>Wingdings</vt:lpstr>
      <vt:lpstr>Organic</vt:lpstr>
      <vt:lpstr>Credit Default Data Challenge</vt:lpstr>
      <vt:lpstr>Outline</vt:lpstr>
      <vt:lpstr>Flow chart of the data challenge (notebook: Credit_Default_Flow.ipynb)</vt:lpstr>
      <vt:lpstr>Highlight of the technique points (notebook: Technique_Highlights.ipynb)</vt:lpstr>
      <vt:lpstr>Feature transformation with weight of evidence </vt:lpstr>
      <vt:lpstr>Feature transformation with weight of evidence </vt:lpstr>
      <vt:lpstr>Feature transformation with weight of evidence </vt:lpstr>
      <vt:lpstr>Under sampling and predictive probability calibration</vt:lpstr>
      <vt:lpstr>Under sampling and predictive probability calibration</vt:lpstr>
      <vt:lpstr>Under sampling and predictive probability calibration</vt:lpstr>
      <vt:lpstr>Bayesian Optimization for hyperparameters tuning</vt:lpstr>
      <vt:lpstr>Bayesian Optimization for hyperparameters tuning</vt:lpstr>
      <vt:lpstr>Sort smoothing measurement for the predictive accuracy of probability </vt:lpstr>
      <vt:lpstr>Sort smoothing measurement for the predictive accuracy of probability </vt:lpstr>
      <vt:lpstr>Further improvement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</dc:title>
  <dc:creator>Wang, Ming</dc:creator>
  <cp:lastModifiedBy>Wang, Ming</cp:lastModifiedBy>
  <cp:revision>25</cp:revision>
  <dcterms:created xsi:type="dcterms:W3CDTF">2019-11-25T13:13:00Z</dcterms:created>
  <dcterms:modified xsi:type="dcterms:W3CDTF">2019-12-16T10:02:18Z</dcterms:modified>
</cp:coreProperties>
</file>